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8" r:id="rId3"/>
    <p:sldId id="275" r:id="rId4"/>
    <p:sldId id="290" r:id="rId5"/>
    <p:sldId id="267" r:id="rId6"/>
    <p:sldId id="273" r:id="rId7"/>
    <p:sldId id="292" r:id="rId8"/>
    <p:sldId id="274" r:id="rId9"/>
    <p:sldId id="276" r:id="rId10"/>
    <p:sldId id="291" r:id="rId11"/>
    <p:sldId id="279" r:id="rId12"/>
    <p:sldId id="293" r:id="rId13"/>
    <p:sldId id="287" r:id="rId14"/>
    <p:sldId id="280" r:id="rId15"/>
    <p:sldId id="294" r:id="rId16"/>
    <p:sldId id="295" r:id="rId17"/>
    <p:sldId id="296" r:id="rId18"/>
    <p:sldId id="297" r:id="rId19"/>
    <p:sldId id="283" r:id="rId20"/>
    <p:sldId id="299" r:id="rId21"/>
    <p:sldId id="300" r:id="rId22"/>
    <p:sldId id="301" r:id="rId23"/>
    <p:sldId id="302" r:id="rId24"/>
    <p:sldId id="304" r:id="rId25"/>
    <p:sldId id="303" r:id="rId26"/>
    <p:sldId id="306" r:id="rId27"/>
    <p:sldId id="305" r:id="rId28"/>
    <p:sldId id="307" r:id="rId29"/>
    <p:sldId id="308" r:id="rId30"/>
    <p:sldId id="310" r:id="rId31"/>
    <p:sldId id="309" r:id="rId32"/>
    <p:sldId id="264" r:id="rId33"/>
    <p:sldId id="298" r:id="rId34"/>
    <p:sldId id="311" r:id="rId35"/>
    <p:sldId id="312" r:id="rId36"/>
    <p:sldId id="313" r:id="rId37"/>
    <p:sldId id="260" r:id="rId38"/>
    <p:sldId id="314" r:id="rId39"/>
    <p:sldId id="315" r:id="rId40"/>
    <p:sldId id="316" r:id="rId41"/>
    <p:sldId id="266" r:id="rId42"/>
    <p:sldId id="317" r:id="rId43"/>
    <p:sldId id="289" r:id="rId44"/>
    <p:sldId id="319" r:id="rId45"/>
    <p:sldId id="258" r:id="rId46"/>
    <p:sldId id="318" r:id="rId47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 Leek" initials="VL" lastIdx="1" clrIdx="0">
    <p:extLst>
      <p:ext uri="{19B8F6BF-5375-455C-9EA6-DF929625EA0E}">
        <p15:presenceInfo xmlns:p15="http://schemas.microsoft.com/office/powerpoint/2012/main" userId="S-1-5-21-797717765-1715453426-19741283-1423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F8F"/>
    <a:srgbClr val="E67070"/>
    <a:srgbClr val="25B6A1"/>
    <a:srgbClr val="00CFB5"/>
    <a:srgbClr val="00CBD5"/>
    <a:srgbClr val="00B9E7"/>
    <a:srgbClr val="3BA890"/>
    <a:srgbClr val="009CA6"/>
    <a:srgbClr val="0099C6"/>
    <a:srgbClr val="2D8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8" autoAdjust="0"/>
    <p:restoredTop sz="86418" autoAdjust="0"/>
  </p:normalViewPr>
  <p:slideViewPr>
    <p:cSldViewPr snapToGrid="0" snapToObjects="1">
      <p:cViewPr varScale="1">
        <p:scale>
          <a:sx n="95" d="100"/>
          <a:sy n="95" d="100"/>
        </p:scale>
        <p:origin x="114" y="12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13:08.49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0402-8E07-BB4F-A189-6AD7200B2129}" type="datetime1">
              <a:rPr lang="en-US" smtClean="0"/>
              <a:pPr/>
              <a:t>2019-05-07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1D49-AD30-AD49-8FCC-B045B8D02F0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933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E3D5-343E-3741-80FE-788E6CEB802F}" type="datetime1">
              <a:rPr lang="en-US" smtClean="0"/>
              <a:pPr/>
              <a:t>2019-05-07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25B8-6A37-0E42-AD12-4E95E5CB52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15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72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41734" y="1812900"/>
            <a:ext cx="9621566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41734" y="3493962"/>
            <a:ext cx="9621566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Lecturer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98947" y="1812900"/>
            <a:ext cx="9766815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Section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98947" y="3493962"/>
            <a:ext cx="9766815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Contents</a:t>
            </a:r>
            <a:r>
              <a:rPr lang="sv-SE" dirty="0" smtClean="0"/>
              <a:t>, </a:t>
            </a:r>
            <a:r>
              <a:rPr lang="sv-SE" dirty="0" err="1" smtClean="0"/>
              <a:t>subheads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914400" y="6256800"/>
            <a:ext cx="1407600" cy="3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urqoise">
    <p:bg>
      <p:bgPr>
        <a:solidFill>
          <a:srgbClr val="00C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498947" y="1812900"/>
            <a:ext cx="9766815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Section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98947" y="3493962"/>
            <a:ext cx="9766815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Contents</a:t>
            </a:r>
            <a:r>
              <a:rPr lang="sv-SE" dirty="0" smtClean="0"/>
              <a:t>, </a:t>
            </a:r>
            <a:r>
              <a:rPr lang="sv-SE" dirty="0" err="1" smtClean="0"/>
              <a:t>subheads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914400" y="6256800"/>
            <a:ext cx="1407600" cy="3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498947" y="1812900"/>
            <a:ext cx="9766815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Section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98947" y="3493962"/>
            <a:ext cx="9766815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Contents</a:t>
            </a:r>
            <a:r>
              <a:rPr lang="sv-SE" dirty="0" smtClean="0"/>
              <a:t>, </a:t>
            </a:r>
            <a:r>
              <a:rPr lang="sv-SE" dirty="0" err="1" smtClean="0"/>
              <a:t>subheads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914400" y="6256800"/>
            <a:ext cx="1407600" cy="3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98947" y="1812900"/>
            <a:ext cx="9766815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Section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98947" y="3493962"/>
            <a:ext cx="9766815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Contents</a:t>
            </a:r>
            <a:r>
              <a:rPr lang="sv-SE" dirty="0" smtClean="0"/>
              <a:t>, </a:t>
            </a:r>
            <a:r>
              <a:rPr lang="sv-SE" dirty="0" err="1" smtClean="0"/>
              <a:t>subheads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914400" y="6256800"/>
            <a:ext cx="1407600" cy="38389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5967" r="6086" b="15147"/>
          <a:stretch/>
        </p:blipFill>
        <p:spPr>
          <a:xfrm>
            <a:off x="893529" y="6240174"/>
            <a:ext cx="1407600" cy="3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10316783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5967" r="6086" b="15147"/>
          <a:stretch/>
        </p:blipFill>
        <p:spPr>
          <a:xfrm>
            <a:off x="893529" y="6240174"/>
            <a:ext cx="1407600" cy="3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5516033" y="1844506"/>
            <a:ext cx="5715000" cy="3945398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4421615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5967" r="6086" b="15147"/>
          <a:stretch/>
        </p:blipFill>
        <p:spPr>
          <a:xfrm>
            <a:off x="893529" y="6240174"/>
            <a:ext cx="1407600" cy="3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  <a:endParaRPr lang="sv-SE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sz="quarter" idx="13"/>
          </p:nvPr>
        </p:nvSpPr>
        <p:spPr>
          <a:xfrm>
            <a:off x="914401" y="1905000"/>
            <a:ext cx="10316633" cy="3922713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en-US" smtClean="0"/>
              <a:t>Click icon to add chart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5967" r="6086" b="15147"/>
          <a:stretch/>
        </p:blipFill>
        <p:spPr>
          <a:xfrm>
            <a:off x="893529" y="6240174"/>
            <a:ext cx="1407600" cy="3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TITLE/LECTURER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1101725"/>
            <a:ext cx="5004000" cy="47482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 sz="2800">
                <a:latin typeface="Georgia" panose="02040502050405020303" pitchFamily="18" charset="0"/>
              </a:defRPr>
            </a:lvl3pPr>
            <a:lvl4pPr>
              <a:defRPr sz="2800">
                <a:latin typeface="Georgia" panose="02040502050405020303" pitchFamily="18" charset="0"/>
              </a:defRPr>
            </a:lvl4pPr>
            <a:lvl5pPr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177207" y="1101725"/>
            <a:ext cx="5004000" cy="4748213"/>
          </a:xfrm>
          <a:prstGeom prst="rect">
            <a:avLst/>
          </a:prstGeom>
        </p:spPr>
        <p:txBody>
          <a:bodyPr/>
          <a:lstStyle>
            <a:lvl1pPr marL="342900" indent="-342900">
              <a:defRPr lang="sv-SE" sz="2400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 sz="2800">
                <a:latin typeface="Georgia" panose="02040502050405020303" pitchFamily="18" charset="0"/>
              </a:defRPr>
            </a:lvl3pPr>
            <a:lvl4pPr>
              <a:defRPr sz="2800">
                <a:latin typeface="Georgia" panose="02040502050405020303" pitchFamily="18" charset="0"/>
              </a:defRPr>
            </a:lvl4pPr>
            <a:lvl5pPr>
              <a:defRPr sz="2800">
                <a:latin typeface="Georgia" panose="02040502050405020303" pitchFamily="18" charset="0"/>
              </a:defRPr>
            </a:lvl5pPr>
          </a:lstStyle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5967" r="6086" b="15147"/>
          <a:stretch/>
        </p:blipFill>
        <p:spPr>
          <a:xfrm>
            <a:off x="893529" y="6240174"/>
            <a:ext cx="1407600" cy="3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i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TITLE/LECTURER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 hasCustomPrompt="1"/>
          </p:nvPr>
        </p:nvSpPr>
        <p:spPr>
          <a:xfrm>
            <a:off x="890954" y="1184275"/>
            <a:ext cx="1024535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KorolevLiU Medium"/>
              </a:defRPr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5967" r="6086" b="15147"/>
          <a:stretch/>
        </p:blipFill>
        <p:spPr>
          <a:xfrm>
            <a:off x="893529" y="6240174"/>
            <a:ext cx="1407600" cy="3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3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Turqoise">
    <p:bg>
      <p:bgPr>
        <a:solidFill>
          <a:srgbClr val="00C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1541734" y="1812900"/>
            <a:ext cx="9621566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41734" y="3493962"/>
            <a:ext cx="9621566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Lecturer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3" y="5929764"/>
            <a:ext cx="2260149" cy="59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4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0" i="0" dirty="0" err="1" smtClean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8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Text/</a:t>
            </a:r>
            <a:r>
              <a:rPr lang="sv-SE" dirty="0" err="1" smtClean="0"/>
              <a:t>name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lecturer</a:t>
            </a:r>
            <a:endParaRPr lang="sv-SE" dirty="0" smtClean="0"/>
          </a:p>
          <a:p>
            <a:r>
              <a:rPr lang="sv-SE" dirty="0" smtClean="0"/>
              <a:t>Contact information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urqoise">
    <p:bg>
      <p:bgPr>
        <a:solidFill>
          <a:srgbClr val="00C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0" i="0" dirty="0" err="1" smtClean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8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Text/</a:t>
            </a:r>
            <a:r>
              <a:rPr lang="sv-SE" dirty="0" err="1" smtClean="0"/>
              <a:t>name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lecturer</a:t>
            </a:r>
            <a:endParaRPr lang="sv-SE" dirty="0" smtClean="0"/>
          </a:p>
          <a:p>
            <a:r>
              <a:rPr lang="sv-SE" dirty="0" smtClean="0"/>
              <a:t>Contact information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 userDrawn="1"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0" i="0" dirty="0" err="1" smtClean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8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Text/</a:t>
            </a:r>
            <a:r>
              <a:rPr lang="sv-SE" dirty="0" err="1" smtClean="0"/>
              <a:t>name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lecturer</a:t>
            </a:r>
            <a:endParaRPr lang="sv-SE" dirty="0" smtClean="0"/>
          </a:p>
          <a:p>
            <a:r>
              <a:rPr lang="sv-SE" dirty="0" smtClean="0"/>
              <a:t>Contact information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0" i="0" dirty="0" err="1" smtClean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8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smtClean="0"/>
              <a:t>Text/</a:t>
            </a:r>
            <a:r>
              <a:rPr lang="sv-SE" dirty="0" err="1" smtClean="0"/>
              <a:t>name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lecturer</a:t>
            </a:r>
            <a:endParaRPr lang="sv-SE" dirty="0" smtClean="0"/>
          </a:p>
          <a:p>
            <a:r>
              <a:rPr lang="sv-SE" dirty="0" smtClean="0"/>
              <a:t>Contact information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545011" y="761634"/>
            <a:ext cx="5293081" cy="498316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6377354" y="761634"/>
            <a:ext cx="5292000" cy="4983162"/>
          </a:xfrm>
          <a:prstGeom prst="rect">
            <a:avLst/>
          </a:prstGeom>
        </p:spPr>
        <p:txBody>
          <a:bodyPr/>
          <a:lstStyle>
            <a:lvl1pPr>
              <a:defRPr lang="sv-SE" sz="28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07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 turqoise">
    <p:bg>
      <p:bgPr>
        <a:solidFill>
          <a:srgbClr val="00C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545011" y="761634"/>
            <a:ext cx="5293081" cy="498316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6377354" y="761634"/>
            <a:ext cx="5292000" cy="4983162"/>
          </a:xfrm>
          <a:prstGeom prst="rect">
            <a:avLst/>
          </a:prstGeom>
        </p:spPr>
        <p:txBody>
          <a:bodyPr/>
          <a:lstStyle>
            <a:lvl1pPr>
              <a:defRPr lang="sv-SE" sz="28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4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545011" y="761634"/>
            <a:ext cx="5293081" cy="498316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6377354" y="761634"/>
            <a:ext cx="5292000" cy="4983162"/>
          </a:xfrm>
          <a:prstGeom prst="rect">
            <a:avLst/>
          </a:prstGeom>
        </p:spPr>
        <p:txBody>
          <a:bodyPr/>
          <a:lstStyle>
            <a:lvl1pPr>
              <a:defRPr lang="sv-SE" sz="28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545011" y="761634"/>
            <a:ext cx="5293081" cy="4983162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6377354" y="761634"/>
            <a:ext cx="5292000" cy="4983162"/>
          </a:xfrm>
          <a:prstGeom prst="rect">
            <a:avLst/>
          </a:prstGeom>
        </p:spPr>
        <p:txBody>
          <a:bodyPr/>
          <a:lstStyle>
            <a:lvl1pPr>
              <a:defRPr lang="sv-SE" sz="28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 to </a:t>
            </a:r>
            <a:r>
              <a:rPr lang="sv-SE" dirty="0" err="1" smtClean="0"/>
              <a:t>change</a:t>
            </a:r>
            <a:r>
              <a:rPr lang="sv-SE" dirty="0" smtClean="0"/>
              <a:t>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icture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550985" y="714375"/>
            <a:ext cx="10914184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KorolevLiU Medium"/>
              </a:defRPr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icture turqoise">
    <p:bg>
      <p:bgPr>
        <a:solidFill>
          <a:srgbClr val="00C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550985" y="714375"/>
            <a:ext cx="10914184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3200" kern="1200" dirty="0">
                <a:solidFill>
                  <a:schemeClr val="bg1"/>
                </a:solidFill>
                <a:latin typeface="KorolevLiU Medium"/>
                <a:ea typeface="+mn-ea"/>
                <a:cs typeface="+mn-cs"/>
              </a:defRPr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1541734" y="1812900"/>
            <a:ext cx="9621566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41734" y="3493962"/>
            <a:ext cx="9621566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Lecturer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icture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550985" y="714375"/>
            <a:ext cx="10914184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3200" kern="1200" dirty="0">
                <a:solidFill>
                  <a:schemeClr val="bg1"/>
                </a:solidFill>
                <a:latin typeface="KorolevLiU Medium"/>
                <a:ea typeface="+mn-ea"/>
                <a:cs typeface="+mn-cs"/>
              </a:defRPr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ictur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550985" y="714375"/>
            <a:ext cx="10914184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sv-SE" sz="3200" kern="1200" dirty="0">
                <a:solidFill>
                  <a:schemeClr val="bg1"/>
                </a:solidFill>
                <a:latin typeface="KorolevLiU Medium"/>
                <a:ea typeface="+mn-ea"/>
                <a:cs typeface="+mn-cs"/>
              </a:defRPr>
            </a:lvl1pPr>
          </a:lstStyle>
          <a:p>
            <a:r>
              <a:rPr lang="sv-SE" dirty="0" smtClean="0"/>
              <a:t>Picture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1541734" y="1812900"/>
            <a:ext cx="9621566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presentation</a:t>
            </a:r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41734" y="3493962"/>
            <a:ext cx="9621566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 smtClean="0"/>
              <a:t>Lecturer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532800" y="5929200"/>
            <a:ext cx="2260800" cy="6275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4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turqoise">
    <p:bg>
      <p:bgPr>
        <a:solidFill>
          <a:srgbClr val="00C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708" r:id="rId4"/>
    <p:sldLayoutId id="2147483668" r:id="rId5"/>
    <p:sldLayoutId id="2147483669" r:id="rId6"/>
    <p:sldLayoutId id="2147483670" r:id="rId7"/>
    <p:sldLayoutId id="2147483671" r:id="rId8"/>
    <p:sldLayoutId id="2147483709" r:id="rId9"/>
    <p:sldLayoutId id="2147483674" r:id="rId10"/>
    <p:sldLayoutId id="2147483675" r:id="rId11"/>
    <p:sldLayoutId id="2147483676" r:id="rId12"/>
    <p:sldLayoutId id="2147483710" r:id="rId13"/>
    <p:sldLayoutId id="2147483673" r:id="rId14"/>
    <p:sldLayoutId id="2147483660" r:id="rId15"/>
    <p:sldLayoutId id="2147483661" r:id="rId16"/>
    <p:sldLayoutId id="2147483663" r:id="rId17"/>
    <p:sldLayoutId id="2147483706" r:id="rId18"/>
    <p:sldLayoutId id="2147483707" r:id="rId19"/>
    <p:sldLayoutId id="2147483662" r:id="rId20"/>
    <p:sldLayoutId id="2147483666" r:id="rId21"/>
    <p:sldLayoutId id="2147483667" r:id="rId22"/>
    <p:sldLayoutId id="2147483711" r:id="rId23"/>
    <p:sldLayoutId id="2147483694" r:id="rId24"/>
    <p:sldLayoutId id="2147483696" r:id="rId25"/>
    <p:sldLayoutId id="2147483698" r:id="rId26"/>
    <p:sldLayoutId id="2147483712" r:id="rId27"/>
    <p:sldLayoutId id="2147483700" r:id="rId28"/>
    <p:sldLayoutId id="2147483702" r:id="rId29"/>
    <p:sldLayoutId id="2147483704" r:id="rId30"/>
    <p:sldLayoutId id="2147483713" r:id="rId3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hyperlink" Target="https://www.yoptimalcontrol.se/brysonPareto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41734" y="1468515"/>
            <a:ext cx="9621566" cy="1470025"/>
          </a:xfrm>
        </p:spPr>
        <p:txBody>
          <a:bodyPr>
            <a:normAutofit/>
          </a:bodyPr>
          <a:lstStyle/>
          <a:p>
            <a:r>
              <a:rPr lang="sv-SE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y</a:t>
            </a:r>
            <a:r>
              <a:rPr lang="sv-SE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op</a:t>
            </a:r>
            <a:endParaRPr lang="sv-S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41734" y="3078324"/>
            <a:ext cx="9621566" cy="1175296"/>
          </a:xfrm>
        </p:spPr>
        <p:txBody>
          <a:bodyPr>
            <a:normAutofit/>
          </a:bodyPr>
          <a:lstStyle/>
          <a:p>
            <a:r>
              <a:rPr lang="en-US" dirty="0"/>
              <a:t>A MATLAB Toolbox for Numerical Optimal Control based on </a:t>
            </a:r>
            <a:r>
              <a:rPr lang="en-US" dirty="0" err="1"/>
              <a:t>CasADi</a:t>
            </a:r>
            <a:endParaRPr lang="en-US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1541734" y="4384250"/>
            <a:ext cx="9621566" cy="11752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latin typeface="KorolevLiU Medium" panose="00000600000000000000" pitchFamily="50" charset="0"/>
              </a:rPr>
              <a:t>Viktor Leek</a:t>
            </a:r>
            <a:br>
              <a:rPr lang="en-US" b="0" dirty="0" smtClean="0">
                <a:latin typeface="KorolevLiU Medium" panose="00000600000000000000" pitchFamily="50" charset="0"/>
              </a:rPr>
            </a:br>
            <a:r>
              <a:rPr lang="en-US" sz="1800" b="0" dirty="0" smtClean="0">
                <a:latin typeface="KorolevLiU Medium" panose="00000600000000000000" pitchFamily="50" charset="0"/>
              </a:rPr>
              <a:t>PhD Student </a:t>
            </a:r>
            <a:br>
              <a:rPr lang="en-US" sz="1800" b="0" dirty="0" smtClean="0">
                <a:latin typeface="KorolevLiU Medium" panose="00000600000000000000" pitchFamily="50" charset="0"/>
              </a:rPr>
            </a:br>
            <a:r>
              <a:rPr lang="en-US" sz="1800" b="0" dirty="0" smtClean="0">
                <a:latin typeface="KorolevLiU Medium" panose="00000600000000000000" pitchFamily="50" charset="0"/>
              </a:rPr>
              <a:t>Linköping university</a:t>
            </a:r>
            <a:br>
              <a:rPr lang="en-US" sz="1800" b="0" dirty="0" smtClean="0">
                <a:latin typeface="KorolevLiU Medium" panose="00000600000000000000" pitchFamily="50" charset="0"/>
              </a:rPr>
            </a:br>
            <a:r>
              <a:rPr lang="en-US" sz="1800" b="0" dirty="0" smtClean="0">
                <a:latin typeface="KorolevLiU Medium" panose="00000600000000000000" pitchFamily="50" charset="0"/>
              </a:rPr>
              <a:t>Div. of Vehicular Systems</a:t>
            </a:r>
            <a:endParaRPr lang="en-US" sz="1800" b="0" dirty="0">
              <a:latin typeface="KorolevLiU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1151" y="1573481"/>
            <a:ext cx="9933515" cy="4476997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 2 – set model equations manually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file does not match the argument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367" y="1686424"/>
            <a:ext cx="7415941" cy="3977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8823" y="6316152"/>
            <a:ext cx="804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>
                <a:latin typeface="Consolas" panose="020B0609020204030204" pitchFamily="49" charset="0"/>
                <a:cs typeface="Georgia"/>
              </a:rPr>
              <a:t>yopSystem#when-the-model-file-do-not-match-the-argument-order</a:t>
            </a:r>
          </a:p>
        </p:txBody>
      </p:sp>
    </p:spTree>
    <p:extLst>
      <p:ext uri="{BB962C8B-B14F-4D97-AF65-F5344CB8AC3E}">
        <p14:creationId xmlns:p14="http://schemas.microsoft.com/office/powerpoint/2010/main" val="55243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independent variable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independent variable is shared among all variables.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9648719" y="6316152"/>
            <a:ext cx="179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/independent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83475" y="2581887"/>
            <a:ext cx="6050525" cy="854409"/>
            <a:chOff x="3206338" y="2613186"/>
            <a:chExt cx="6050525" cy="854409"/>
          </a:xfrm>
        </p:grpSpPr>
        <p:sp>
          <p:nvSpPr>
            <p:cNvPr id="10" name="Rounded Rectangle 9"/>
            <p:cNvSpPr/>
            <p:nvPr/>
          </p:nvSpPr>
          <p:spPr>
            <a:xfrm>
              <a:off x="3206338" y="2613186"/>
              <a:ext cx="6050525" cy="854409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2280" y="2782924"/>
              <a:ext cx="5695517" cy="352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35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models - </a:t>
            </a:r>
            <a:r>
              <a:rPr lang="en-US" dirty="0" err="1">
                <a:latin typeface="Consolas" panose="020B0609020204030204" pitchFamily="49" charset="0"/>
              </a:rPr>
              <a:t>YopSystem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10316783" cy="650358"/>
          </a:xfrm>
        </p:spPr>
        <p:txBody>
          <a:bodyPr/>
          <a:lstStyle/>
          <a:p>
            <a:r>
              <a:rPr lang="en-US" dirty="0" smtClean="0"/>
              <a:t>An algebraic constraint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4186050" y="2660883"/>
            <a:ext cx="3871079" cy="1220749"/>
            <a:chOff x="729367" y="2024743"/>
            <a:chExt cx="4970788" cy="1567543"/>
          </a:xfrm>
        </p:grpSpPr>
        <p:sp>
          <p:nvSpPr>
            <p:cNvPr id="8" name="Rounded Rectangle 7"/>
            <p:cNvSpPr/>
            <p:nvPr/>
          </p:nvSpPr>
          <p:spPr>
            <a:xfrm>
              <a:off x="729367" y="2024743"/>
              <a:ext cx="4970788" cy="1567543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876" y="2203243"/>
              <a:ext cx="4331401" cy="80584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82" y="3973476"/>
            <a:ext cx="2137738" cy="5523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97426" y="4726379"/>
            <a:ext cx="3977904" cy="1170266"/>
            <a:chOff x="1197426" y="4358244"/>
            <a:chExt cx="4710548" cy="1538401"/>
          </a:xfrm>
        </p:grpSpPr>
        <p:sp>
          <p:nvSpPr>
            <p:cNvPr id="15" name="Rounded Rectangle 14"/>
            <p:cNvSpPr/>
            <p:nvPr/>
          </p:nvSpPr>
          <p:spPr>
            <a:xfrm>
              <a:off x="1197426" y="4358244"/>
              <a:ext cx="4710548" cy="1538401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4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 – equivalent formulations</a:t>
              </a: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506" y="4595088"/>
              <a:ext cx="4482547" cy="92427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9648719" y="6316152"/>
            <a:ext cx="179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/connections</a:t>
            </a:r>
          </a:p>
        </p:txBody>
      </p:sp>
    </p:spTree>
    <p:extLst>
      <p:ext uri="{BB962C8B-B14F-4D97-AF65-F5344CB8AC3E}">
        <p14:creationId xmlns:p14="http://schemas.microsoft.com/office/powerpoint/2010/main" val="212746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Maps, look-up 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It is possible to use 1-D linear and spline interpolation 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YopInterpolant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/>
              <a:t>Available via </a:t>
            </a:r>
            <a:r>
              <a:rPr lang="en-US" dirty="0" err="1" smtClean="0"/>
              <a:t>CasADi</a:t>
            </a:r>
            <a:r>
              <a:rPr lang="en-US" dirty="0" smtClean="0"/>
              <a:t> </a:t>
            </a:r>
            <a:r>
              <a:rPr lang="en-US" dirty="0" smtClean="0">
                <a:latin typeface="Consolas" panose="020B0609020204030204" pitchFamily="49" charset="0"/>
              </a:rPr>
              <a:t>interpolant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385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in </a:t>
            </a:r>
            <a:r>
              <a:rPr lang="en-US" dirty="0" err="1" smtClean="0"/>
              <a:t>Yop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yopSimulator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Simulatable</a:t>
            </a:r>
            <a:r>
              <a:rPr lang="en-US" dirty="0"/>
              <a:t>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6990" y="1973874"/>
                <a:ext cx="28441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Georgia"/>
                    <a:cs typeface="Georgia"/>
                  </a:rPr>
                  <a:t> </a:t>
                </a:r>
                <a:endParaRPr lang="en-US" sz="32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990" y="1973874"/>
                <a:ext cx="2844143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255823" y="6316152"/>
            <a:ext cx="41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yopSimulator#supported-systems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65990" y="3361527"/>
            <a:ext cx="4886420" cy="2112998"/>
            <a:chOff x="3384744" y="3106207"/>
            <a:chExt cx="4886420" cy="2112998"/>
          </a:xfrm>
        </p:grpSpPr>
        <p:sp>
          <p:nvSpPr>
            <p:cNvPr id="15" name="Rounded Rectangle 14"/>
            <p:cNvSpPr/>
            <p:nvPr/>
          </p:nvSpPr>
          <p:spPr>
            <a:xfrm>
              <a:off x="3384744" y="3106207"/>
              <a:ext cx="4886420" cy="2112998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0720" y="3271352"/>
              <a:ext cx="4555177" cy="147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3319858" y="1735354"/>
            <a:ext cx="4886420" cy="4196370"/>
            <a:chOff x="3628616" y="1830357"/>
            <a:chExt cx="4886420" cy="4196370"/>
          </a:xfrm>
        </p:grpSpPr>
        <p:sp>
          <p:nvSpPr>
            <p:cNvPr id="9" name="Rounded Rectangle 8"/>
            <p:cNvSpPr/>
            <p:nvPr/>
          </p:nvSpPr>
          <p:spPr>
            <a:xfrm>
              <a:off x="3628616" y="1830357"/>
              <a:ext cx="4886420" cy="4196370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8210" y="1977612"/>
              <a:ext cx="4447233" cy="348794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104910" y="6316152"/>
            <a:ext cx="41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yopSimulator#simulating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4412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442248" y="1735354"/>
            <a:ext cx="4886420" cy="4196370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Output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3693224" y="1830357"/>
            <a:ext cx="4384469" cy="3441584"/>
            <a:chOff x="3693224" y="1830357"/>
            <a:chExt cx="4384469" cy="3441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3224" y="1830357"/>
              <a:ext cx="4384469" cy="15472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3224" y="3472571"/>
              <a:ext cx="4371111" cy="179937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786748" y="6316152"/>
            <a:ext cx="55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yopSimulator#obtaining-the-results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061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signals and plotting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17" name="Group 16"/>
          <p:cNvGrpSpPr/>
          <p:nvPr/>
        </p:nvGrpSpPr>
        <p:grpSpPr>
          <a:xfrm>
            <a:off x="3442248" y="1882240"/>
            <a:ext cx="5131459" cy="3987807"/>
            <a:chOff x="3442248" y="2060369"/>
            <a:chExt cx="5131459" cy="3987807"/>
          </a:xfrm>
        </p:grpSpPr>
        <p:grpSp>
          <p:nvGrpSpPr>
            <p:cNvPr id="9" name="Group 8"/>
            <p:cNvGrpSpPr/>
            <p:nvPr/>
          </p:nvGrpSpPr>
          <p:grpSpPr>
            <a:xfrm>
              <a:off x="3442248" y="2060369"/>
              <a:ext cx="5131459" cy="3987807"/>
              <a:chOff x="3442248" y="1414687"/>
              <a:chExt cx="5131459" cy="398780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442248" y="1414687"/>
                <a:ext cx="5131459" cy="3987807"/>
              </a:xfrm>
              <a:prstGeom prst="roundRect">
                <a:avLst>
                  <a:gd name="adj" fmla="val 225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endParaRPr lang="sv-SE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Syntax</a:t>
                </a:r>
                <a:endParaRPr lang="en-US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96345" y="3323780"/>
                <a:ext cx="4827505" cy="1728423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4222" y="3198232"/>
              <a:ext cx="4804585" cy="6757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8467" y="2213874"/>
              <a:ext cx="4825383" cy="87649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786748" y="6316152"/>
            <a:ext cx="55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yopSimulator#obtaining-the-results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605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317555" y="1518263"/>
            <a:ext cx="5499873" cy="4573779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example: Control of double-integrator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23" y="1655558"/>
            <a:ext cx="5083684" cy="43440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6748" y="6316152"/>
            <a:ext cx="55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yopSimulator#obtaining-the-results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482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22" y="2844140"/>
            <a:ext cx="2886427" cy="65726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9076" y="2190997"/>
            <a:ext cx="2034518" cy="3271652"/>
            <a:chOff x="813461" y="2190997"/>
            <a:chExt cx="2034518" cy="3271652"/>
          </a:xfrm>
        </p:grpSpPr>
        <p:sp>
          <p:nvSpPr>
            <p:cNvPr id="21" name="Rounded Rectangle 20"/>
            <p:cNvSpPr/>
            <p:nvPr/>
          </p:nvSpPr>
          <p:spPr>
            <a:xfrm>
              <a:off x="813461" y="2190997"/>
              <a:ext cx="2034518" cy="32716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u="sng" dirty="0" err="1" smtClean="0"/>
                <a:t>Matlab</a:t>
              </a:r>
              <a:r>
                <a:rPr lang="en-US" dirty="0"/>
                <a:t/>
              </a:r>
              <a:br>
                <a:rPr lang="en-US" dirty="0"/>
              </a:br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.m only</a:t>
              </a:r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8512" y="2794450"/>
              <a:ext cx="1484416" cy="8536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54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yop</a:t>
              </a:r>
              <a:endParaRPr lang="en-US" sz="1100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600696" y="3221272"/>
            <a:ext cx="20366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08374" y="1359723"/>
            <a:ext cx="2048494" cy="12112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IPOPT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45" y="3495462"/>
            <a:ext cx="1761344" cy="180537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8069283" y="2571008"/>
            <a:ext cx="908462" cy="3712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05216" y="3562118"/>
            <a:ext cx="1185629" cy="380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Yet another optimal control problem parser</a:t>
            </a:r>
            <a:endParaRPr lang="en-US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2747802" y="2489348"/>
            <a:ext cx="1812471" cy="61020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The only dependency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9" y="4340200"/>
            <a:ext cx="1583871" cy="6892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37" y="2616982"/>
            <a:ext cx="651906" cy="2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9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Optimal control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/</a:t>
            </a:r>
            <a:r>
              <a:rPr lang="en-US" dirty="0" err="1" smtClean="0">
                <a:latin typeface="Consolas" panose="020B0609020204030204" pitchFamily="49" charset="0"/>
              </a:rPr>
              <a:t>formulatingOptimalControlProblems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0282238" y="360363"/>
            <a:ext cx="1909762" cy="265112"/>
          </a:xfrm>
          <a:prstGeom prst="rect">
            <a:avLst/>
          </a:prstGeom>
        </p:spPr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452225" y="361950"/>
            <a:ext cx="739775" cy="265113"/>
          </a:xfrm>
          <a:prstGeom prst="rect">
            <a:avLst/>
          </a:prstGeom>
        </p:spPr>
        <p:txBody>
          <a:bodyPr/>
          <a:lstStyle/>
          <a:p>
            <a:fld id="{80A4C9D9-979F-D94A-9054-C3B7EAD37AEB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360363"/>
            <a:ext cx="7783513" cy="2667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6378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9494" y="2531083"/>
                <a:ext cx="2844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494" y="2531083"/>
                <a:ext cx="284414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705147" y="3467594"/>
            <a:ext cx="4364091" cy="993005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 – take 0 arguments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5728" y="3532909"/>
            <a:ext cx="4102928" cy="51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063" y="3622335"/>
            <a:ext cx="1654258" cy="331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755" y="6316152"/>
            <a:ext cx="9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/formulatingOptimalControlProblems#declaring-optimal-control-problems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3512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35729" y="2661488"/>
            <a:ext cx="4364091" cy="2921330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</a:t>
            </a:r>
            <a:r>
              <a:rPr lang="en-US" dirty="0" err="1" smtClean="0"/>
              <a:t>timepoints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 natural </a:t>
            </a:r>
            <a:r>
              <a:rPr lang="en-US" dirty="0" err="1" smtClean="0"/>
              <a:t>timepoints</a:t>
            </a:r>
            <a:r>
              <a:rPr lang="en-US" dirty="0" smtClean="0"/>
              <a:t> for free end time OCPs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4001892" y="2756781"/>
            <a:ext cx="4004891" cy="2339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01892" y="2756781"/>
            <a:ext cx="4004891" cy="2281070"/>
            <a:chOff x="1709737" y="1660930"/>
            <a:chExt cx="8553450" cy="48717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737" y="1660930"/>
              <a:ext cx="8553450" cy="2590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9275" y="4161002"/>
              <a:ext cx="8334375" cy="237172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499755" y="6316152"/>
            <a:ext cx="9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/formulatingOptimalControlProblems#two-key-functions-t_f-and-t_0</a:t>
            </a:r>
          </a:p>
        </p:txBody>
      </p:sp>
    </p:spTree>
    <p:extLst>
      <p:ext uri="{BB962C8B-B14F-4D97-AF65-F5344CB8AC3E}">
        <p14:creationId xmlns:p14="http://schemas.microsoft.com/office/powerpoint/2010/main" val="160878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79122" y="1200823"/>
            <a:ext cx="7232073" cy="4837780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35" y="648903"/>
            <a:ext cx="10316784" cy="831131"/>
          </a:xfrm>
        </p:spPr>
        <p:txBody>
          <a:bodyPr/>
          <a:lstStyle/>
          <a:p>
            <a:r>
              <a:rPr lang="en-US" dirty="0" smtClean="0"/>
              <a:t>Objective and constraints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458" y="1292419"/>
            <a:ext cx="6882713" cy="4680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755" y="6316152"/>
            <a:ext cx="9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/formulatingOptimalControlProblems#declaring-optimal-control-problems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6333" y="3360717"/>
            <a:ext cx="1822228" cy="20188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3760" y="3191720"/>
            <a:ext cx="2024743" cy="575954"/>
          </a:xfrm>
          <a:prstGeom prst="roundRect">
            <a:avLst/>
          </a:prstGeom>
          <a:solidFill>
            <a:srgbClr val="E18F8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Always include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4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19612" y="1901468"/>
            <a:ext cx="8778176" cy="3828376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40" y="2070442"/>
            <a:ext cx="8347796" cy="3225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1014" y="6316152"/>
            <a:ext cx="9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/formulatingOptimalControlProblems#declaring-the-objective-function</a:t>
            </a:r>
          </a:p>
        </p:txBody>
      </p:sp>
    </p:spTree>
    <p:extLst>
      <p:ext uri="{BB962C8B-B14F-4D97-AF65-F5344CB8AC3E}">
        <p14:creationId xmlns:p14="http://schemas.microsoft.com/office/powerpoint/2010/main" val="1509021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57600" y="1615044"/>
            <a:ext cx="4013860" cy="4298868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070" y="1729498"/>
            <a:ext cx="3638796" cy="3824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9755" y="6316152"/>
            <a:ext cx="9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/formulatingOptimalControlProblems#declaring-constraints-using-st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3435" y="3318986"/>
            <a:ext cx="2024743" cy="75426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Easily extended to more variations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3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constraints – bounds on variables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3436" y="1830357"/>
            <a:ext cx="5148862" cy="4066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Automatically detected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TITLE/LECTURER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868893" y="6316152"/>
            <a:ext cx="969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formulatingOptimalControlProblems#box-constraints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71228" y="1665574"/>
            <a:ext cx="3245779" cy="4272635"/>
            <a:chOff x="6529642" y="1483653"/>
            <a:chExt cx="3509158" cy="4619339"/>
          </a:xfrm>
        </p:grpSpPr>
        <p:sp>
          <p:nvSpPr>
            <p:cNvPr id="9" name="Rounded Rectangle 8"/>
            <p:cNvSpPr/>
            <p:nvPr/>
          </p:nvSpPr>
          <p:spPr>
            <a:xfrm>
              <a:off x="6529642" y="1483653"/>
              <a:ext cx="3509158" cy="4619339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 same as any constraint</a:t>
              </a: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7219" y="1592459"/>
              <a:ext cx="2986116" cy="409582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245" y="1976581"/>
                <a:ext cx="2844143" cy="607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b="0" dirty="0" smtClean="0">
                  <a:latin typeface="Georgi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45" y="1976581"/>
                <a:ext cx="2844143" cy="607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9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strict() </a:t>
            </a:r>
            <a:r>
              <a:rPr lang="en-US" dirty="0" smtClean="0">
                <a:latin typeface="KorolevLiU Medium" panose="00000600000000000000" pitchFamily="50" charset="0"/>
              </a:rPr>
              <a:t>path constraint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581" y="1674704"/>
            <a:ext cx="7165110" cy="43838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008" y="3671217"/>
            <a:ext cx="166254" cy="308758"/>
          </a:xfrm>
          <a:prstGeom prst="roundRect">
            <a:avLst/>
          </a:prstGeom>
          <a:solidFill>
            <a:srgbClr val="25B6A1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302826" y="3669238"/>
            <a:ext cx="166254" cy="308758"/>
          </a:xfrm>
          <a:prstGeom prst="roundRect">
            <a:avLst/>
          </a:prstGeom>
          <a:solidFill>
            <a:srgbClr val="25B6A1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34644" y="3667259"/>
            <a:ext cx="166254" cy="308758"/>
          </a:xfrm>
          <a:prstGeom prst="roundRect">
            <a:avLst/>
          </a:prstGeom>
          <a:solidFill>
            <a:srgbClr val="25B6A1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37366" y="3665280"/>
            <a:ext cx="166254" cy="308758"/>
          </a:xfrm>
          <a:prstGeom prst="roundRect">
            <a:avLst/>
          </a:prstGeom>
          <a:solidFill>
            <a:srgbClr val="25B6A1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256319" y="3663301"/>
            <a:ext cx="166254" cy="308758"/>
          </a:xfrm>
          <a:prstGeom prst="roundRect">
            <a:avLst/>
          </a:prstGeom>
          <a:solidFill>
            <a:srgbClr val="25B6A1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50127" y="3671217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972459" y="3663301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681" y="3660607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2981" y="3669238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70096" y="3660607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056307" y="3658628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408427" y="3656649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480729" y="3665280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704637" y="3656649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893966" y="3651344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129493" y="3651344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82781" y="3651344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602274" y="3656649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91529" y="3643271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714767" y="3665280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932281" y="3656649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132951" y="3651344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376066" y="3651344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619181" y="3651344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832428" y="3656649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025567" y="3653913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47922" y="3822985"/>
            <a:ext cx="2024743" cy="575954"/>
          </a:xfrm>
          <a:prstGeom prst="roundRect">
            <a:avLst/>
          </a:prstGeom>
          <a:solidFill>
            <a:srgbClr val="E18F8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nsolas" panose="020B0609020204030204" pitchFamily="49" charset="0"/>
              </a:rPr>
              <a:t>strict </a:t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/>
              <a:t>path constraint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0530" y="2895301"/>
            <a:ext cx="2024743" cy="57595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path constraint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573152" y="4062234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302826" y="4043315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034644" y="4043315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537366" y="4038010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255590" y="4043315"/>
            <a:ext cx="166254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17951" y="6316152"/>
            <a:ext cx="802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formulatingOptimalControlProblems#strict-path-constraints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0243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not always </a:t>
            </a:r>
            <a:r>
              <a:rPr lang="en-US" dirty="0" smtClean="0">
                <a:latin typeface="Consolas" panose="020B0609020204030204" pitchFamily="49" charset="0"/>
              </a:rPr>
              <a:t>strict?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3436" y="1830357"/>
            <a:ext cx="3913884" cy="4066288"/>
          </a:xfrm>
        </p:spPr>
        <p:txBody>
          <a:bodyPr/>
          <a:lstStyle/>
          <a:p>
            <a:r>
              <a:rPr lang="en-US" dirty="0" smtClean="0"/>
              <a:t>To avoid creating </a:t>
            </a:r>
            <a:r>
              <a:rPr lang="en-US" sz="2000" dirty="0" smtClean="0"/>
              <a:t>NLPs</a:t>
            </a:r>
            <a:r>
              <a:rPr lang="en-US" dirty="0" smtClean="0"/>
              <a:t> with too few degrees of freedom.</a:t>
            </a:r>
          </a:p>
          <a:p>
            <a:r>
              <a:rPr lang="en-US" dirty="0" smtClean="0"/>
              <a:t>Instead we select the constraints we want to be </a:t>
            </a:r>
            <a:r>
              <a:rPr lang="en-US" dirty="0" smtClean="0">
                <a:latin typeface="Consolas" panose="020B0609020204030204" pitchFamily="49" charset="0"/>
              </a:rPr>
              <a:t>strict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42363" y="1213457"/>
            <a:ext cx="4720441" cy="4683188"/>
            <a:chOff x="6442363" y="1414791"/>
            <a:chExt cx="4720441" cy="4683188"/>
          </a:xfrm>
        </p:grpSpPr>
        <p:sp>
          <p:nvSpPr>
            <p:cNvPr id="11" name="Rounded Rectangle 10"/>
            <p:cNvSpPr/>
            <p:nvPr/>
          </p:nvSpPr>
          <p:spPr>
            <a:xfrm>
              <a:off x="6442363" y="1414791"/>
              <a:ext cx="4720441" cy="4683188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88120" y="1591294"/>
              <a:ext cx="4183739" cy="4096987"/>
            </a:xfrm>
            <a:prstGeom prst="roundRect">
              <a:avLst>
                <a:gd name="adj" fmla="val 337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7060" y="1649784"/>
              <a:ext cx="4058523" cy="3798361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6854206" y="4275116"/>
            <a:ext cx="3590141" cy="262843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17951" y="6316152"/>
            <a:ext cx="802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Georgia"/>
              </a:rPr>
              <a:t>formulatingOptimalControlProblems#strict-path-constraints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851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39073" y="1638796"/>
            <a:ext cx="5309319" cy="4358244"/>
          </a:xfrm>
          <a:prstGeom prst="roundRect">
            <a:avLst>
              <a:gd name="adj" fmla="val 4005"/>
            </a:avLst>
          </a:prstGeom>
          <a:solidFill>
            <a:srgbClr val="E18F8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</a:endParaRPr>
          </a:p>
          <a:p>
            <a:pPr algn="ctr"/>
            <a:endParaRPr lang="en-US" dirty="0" smtClean="0">
              <a:latin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</a:endParaRPr>
          </a:p>
          <a:p>
            <a:pPr algn="ctr"/>
            <a:endParaRPr lang="en-US" dirty="0" smtClean="0">
              <a:latin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</a:endParaRPr>
          </a:p>
          <a:p>
            <a:pPr algn="ctr"/>
            <a:endParaRPr lang="en-US" dirty="0" smtClean="0">
              <a:latin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</a:endParaRPr>
          </a:p>
          <a:p>
            <a:pPr algn="ctr"/>
            <a:endParaRPr lang="en-US" dirty="0" smtClean="0">
              <a:latin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</a:endParaRPr>
          </a:p>
          <a:p>
            <a:pPr algn="ctr"/>
            <a:endParaRPr lang="en-US" dirty="0" smtClean="0">
              <a:latin typeface="Consolas" panose="020B0609020204030204" pitchFamily="49" charset="0"/>
            </a:endParaRPr>
          </a:p>
          <a:p>
            <a:pPr algn="ctr"/>
            <a:endParaRPr lang="en-US" dirty="0">
              <a:latin typeface="Consolas" panose="020B0609020204030204" pitchFamily="49" charset="0"/>
            </a:endParaRPr>
          </a:p>
          <a:p>
            <a:pPr algn="ctr"/>
            <a:endParaRPr lang="en-US" dirty="0" smtClean="0"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latin typeface="Consolas" panose="020B0609020204030204" pitchFamily="49" charset="0"/>
              </a:rPr>
              <a:t>strict </a:t>
            </a:r>
            <a:r>
              <a:rPr lang="en-US" dirty="0" smtClean="0"/>
              <a:t>path constraint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latin typeface="Consolas" panose="020B0609020204030204" pitchFamily="49" charset="0"/>
              </a:rPr>
              <a:t>strict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508" y="1638796"/>
            <a:ext cx="5309319" cy="4358244"/>
            <a:chOff x="913435" y="1638796"/>
            <a:chExt cx="5309319" cy="4358244"/>
          </a:xfrm>
        </p:grpSpPr>
        <p:sp>
          <p:nvSpPr>
            <p:cNvPr id="10" name="Rounded Rectangle 9"/>
            <p:cNvSpPr/>
            <p:nvPr/>
          </p:nvSpPr>
          <p:spPr>
            <a:xfrm>
              <a:off x="913435" y="1638796"/>
              <a:ext cx="5309319" cy="4358244"/>
            </a:xfrm>
            <a:prstGeom prst="roundRect">
              <a:avLst>
                <a:gd name="adj" fmla="val 366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Normal path constraint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218" y="1778465"/>
              <a:ext cx="4848434" cy="363632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15" y="1778465"/>
            <a:ext cx="4848434" cy="363632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080249" y="3397250"/>
            <a:ext cx="1358901" cy="1365250"/>
          </a:xfrm>
          <a:prstGeom prst="roundRect">
            <a:avLst>
              <a:gd name="adj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4999" y="3355328"/>
            <a:ext cx="1358901" cy="1365250"/>
          </a:xfrm>
          <a:prstGeom prst="roundRect">
            <a:avLst>
              <a:gd name="adj" fmla="val 50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9149" y="6316152"/>
            <a:ext cx="349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 smtClean="0">
                <a:latin typeface="Consolas" panose="020B0609020204030204" pitchFamily="49" charset="0"/>
                <a:cs typeface="Georgia"/>
              </a:rPr>
              <a:t>transientOptimization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4745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 smtClean="0"/>
              <a:t>Target audience: practicing engineers and researchers</a:t>
            </a:r>
          </a:p>
          <a:p>
            <a:pPr lvl="1"/>
            <a:r>
              <a:rPr lang="en-US" sz="1600" dirty="0" err="1" smtClean="0"/>
              <a:t>Matlab</a:t>
            </a:r>
            <a:endParaRPr lang="en-US" sz="1600" dirty="0" smtClean="0"/>
          </a:p>
          <a:p>
            <a:r>
              <a:rPr lang="en-US" sz="1600" dirty="0"/>
              <a:t>Overcome competence/cost hurdle for the practicing engineer.</a:t>
            </a:r>
          </a:p>
          <a:p>
            <a:pPr lvl="1"/>
            <a:r>
              <a:rPr lang="en-US" sz="1600" dirty="0" smtClean="0"/>
              <a:t>Competence in </a:t>
            </a:r>
            <a:r>
              <a:rPr lang="en-US" sz="1600" dirty="0"/>
              <a:t>numerical optimal control, and numerical integration</a:t>
            </a:r>
          </a:p>
          <a:p>
            <a:pPr lvl="1"/>
            <a:r>
              <a:rPr lang="en-US" sz="1600" dirty="0"/>
              <a:t>Cost of obtaining </a:t>
            </a:r>
            <a:r>
              <a:rPr lang="en-US" sz="1600" dirty="0" smtClean="0"/>
              <a:t>licenses (e.g. </a:t>
            </a:r>
            <a:r>
              <a:rPr lang="en-US" sz="1400" dirty="0" smtClean="0"/>
              <a:t>PROPT</a:t>
            </a:r>
            <a:r>
              <a:rPr lang="en-US" sz="1600" dirty="0" smtClean="0"/>
              <a:t>) or </a:t>
            </a:r>
            <a:br>
              <a:rPr lang="en-US" sz="1600" dirty="0" smtClean="0"/>
            </a:br>
            <a:r>
              <a:rPr lang="en-US" sz="1600" dirty="0" smtClean="0"/>
              <a:t>cost of acquiring knowledge, if the benefit is uncertain</a:t>
            </a:r>
          </a:p>
          <a:p>
            <a:r>
              <a:rPr lang="en-US" sz="1600" dirty="0" smtClean="0"/>
              <a:t>Provides structure to researchers and a validated basis</a:t>
            </a:r>
          </a:p>
          <a:p>
            <a:r>
              <a:rPr lang="en-US" sz="1600" dirty="0" smtClean="0"/>
              <a:t>Design goal is to fit into the natural workflow of the practicing engineer:</a:t>
            </a:r>
          </a:p>
          <a:p>
            <a:pPr lvl="1"/>
            <a:r>
              <a:rPr lang="en-US" sz="1600" dirty="0" smtClean="0"/>
              <a:t>Modeling, simulation, optimization</a:t>
            </a:r>
          </a:p>
          <a:p>
            <a:pPr lvl="1"/>
            <a:r>
              <a:rPr lang="en-US" sz="1600" dirty="0" smtClean="0"/>
              <a:t>An abstraction to formulate and solve industrially relevant optimization problems.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40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formulatingOptimalControlProblems#scaling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33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70608" y="1013442"/>
            <a:ext cx="4720441" cy="1800531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48370" y="1092201"/>
            <a:ext cx="4538680" cy="1333500"/>
          </a:xfrm>
          <a:prstGeom prst="roundRect">
            <a:avLst>
              <a:gd name="adj" fmla="val 33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Variables:</a:t>
            </a:r>
          </a:p>
          <a:p>
            <a:r>
              <a:rPr lang="en-US" dirty="0" smtClean="0"/>
              <a:t>Dynamics:</a:t>
            </a:r>
          </a:p>
          <a:p>
            <a:endParaRPr lang="en-US" dirty="0" smtClean="0"/>
          </a:p>
          <a:p>
            <a:r>
              <a:rPr lang="en-US" dirty="0" smtClean="0"/>
              <a:t>Objective:</a:t>
            </a:r>
          </a:p>
          <a:p>
            <a:endParaRPr lang="en-US" dirty="0"/>
          </a:p>
          <a:p>
            <a:r>
              <a:rPr lang="en-US" dirty="0" smtClean="0"/>
              <a:t>Constraints (scaled by the user):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5899149" y="6316152"/>
            <a:ext cx="603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 smtClean="0">
                <a:latin typeface="Consolas" panose="020B0609020204030204" pitchFamily="49" charset="0"/>
                <a:cs typeface="Georgia"/>
              </a:rPr>
              <a:t>formulatingOptimalControlProblems#scaling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37" y="1765619"/>
            <a:ext cx="1636251" cy="558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738" y="2199303"/>
            <a:ext cx="1492574" cy="669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864" y="3110732"/>
            <a:ext cx="5582903" cy="839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037" y="4246751"/>
            <a:ext cx="3373063" cy="1009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689" y="1824614"/>
            <a:ext cx="4396380" cy="552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689" y="1145142"/>
            <a:ext cx="2919411" cy="5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46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Finding an initial guess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initialGuess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78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Finding</a:t>
            </a:r>
            <a:r>
              <a:rPr lang="sv-SE" dirty="0" smtClean="0"/>
              <a:t> an initial </a:t>
            </a:r>
            <a:r>
              <a:rPr lang="sv-SE" dirty="0" err="1" smtClean="0"/>
              <a:t>guess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4 ways:</a:t>
            </a:r>
          </a:p>
          <a:p>
            <a:pPr lvl="1"/>
            <a:r>
              <a:rPr lang="en-US" dirty="0" smtClean="0"/>
              <a:t>Not entering a guess at all. This sets the guess to 1.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Solution to another </a:t>
            </a:r>
            <a:r>
              <a:rPr lang="en-US" sz="2000" dirty="0" smtClean="0"/>
              <a:t>OCP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dirty="0" err="1" smtClean="0">
                <a:latin typeface="Consolas" panose="020B0609020204030204" pitchFamily="49" charset="0"/>
              </a:rPr>
              <a:t>YopInitialGuess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67850" y="6316152"/>
            <a:ext cx="247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 smtClean="0">
                <a:latin typeface="Consolas" panose="020B0609020204030204" pitchFamily="49" charset="0"/>
              </a:rPr>
              <a:t>initialGuess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28804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79800" y="1562100"/>
            <a:ext cx="5588000" cy="4533900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17" y="1697865"/>
            <a:ext cx="5248275" cy="4267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6800" y="6316152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 smtClean="0">
                <a:latin typeface="Consolas" panose="020B0609020204030204" pitchFamily="49" charset="0"/>
              </a:rPr>
              <a:t>initialGuess#using-simulation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2699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65408" y="2619993"/>
            <a:ext cx="6540492" cy="1520208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solution to another optimization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2997200" y="6316152"/>
            <a:ext cx="89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smtClean="0">
                <a:latin typeface="Consolas" panose="020B0609020204030204" pitchFamily="49" charset="0"/>
              </a:rPr>
              <a:t>initialGuess#using-a-solution-to-another-optimal-control-problem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9" y="2925320"/>
            <a:ext cx="6264275" cy="6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4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86981" y="2108667"/>
            <a:ext cx="5091470" cy="2488733"/>
            <a:chOff x="286981" y="1753067"/>
            <a:chExt cx="5091470" cy="2488733"/>
          </a:xfrm>
        </p:grpSpPr>
        <p:sp>
          <p:nvSpPr>
            <p:cNvPr id="12" name="Rounded Rectangle 11"/>
            <p:cNvSpPr/>
            <p:nvPr/>
          </p:nvSpPr>
          <p:spPr>
            <a:xfrm>
              <a:off x="286981" y="1753067"/>
              <a:ext cx="5091470" cy="2488733"/>
            </a:xfrm>
            <a:prstGeom prst="roundRect">
              <a:avLst>
                <a:gd name="adj" fmla="val 2251"/>
              </a:avLst>
            </a:prstGeom>
            <a:solidFill>
              <a:srgbClr val="E18F8F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Notice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" y="1830357"/>
              <a:ext cx="4737101" cy="199028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>
                <a:latin typeface="Consolas" panose="020B0609020204030204" pitchFamily="49" charset="0"/>
              </a:rPr>
              <a:t>YopInitialGuess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980" y="3897928"/>
            <a:ext cx="6780569" cy="1969471"/>
            <a:chOff x="2801580" y="2564428"/>
            <a:chExt cx="6780569" cy="1969471"/>
          </a:xfrm>
        </p:grpSpPr>
        <p:sp>
          <p:nvSpPr>
            <p:cNvPr id="8" name="Rounded Rectangle 7"/>
            <p:cNvSpPr/>
            <p:nvPr/>
          </p:nvSpPr>
          <p:spPr>
            <a:xfrm>
              <a:off x="2801580" y="2564428"/>
              <a:ext cx="6780569" cy="1969471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399" y="2666188"/>
              <a:ext cx="6194425" cy="141844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775450" y="6316152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initialGuess#using-yopinitialguess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17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sz="3200" dirty="0" smtClean="0"/>
              <a:t>OCPs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60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sz="3200" dirty="0" smtClean="0"/>
              <a:t>OCPs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2030" y="2413222"/>
            <a:ext cx="6336069" cy="2731865"/>
            <a:chOff x="5278080" y="2983134"/>
            <a:chExt cx="6336069" cy="2731865"/>
          </a:xfrm>
        </p:grpSpPr>
        <p:sp>
          <p:nvSpPr>
            <p:cNvPr id="10" name="Rounded Rectangle 9"/>
            <p:cNvSpPr/>
            <p:nvPr/>
          </p:nvSpPr>
          <p:spPr>
            <a:xfrm>
              <a:off x="5278080" y="2983134"/>
              <a:ext cx="6336069" cy="2731865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Options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500" y="3208783"/>
              <a:ext cx="5630862" cy="193630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61631" y="2413222"/>
            <a:ext cx="4075470" cy="2387600"/>
            <a:chOff x="712431" y="2152650"/>
            <a:chExt cx="4075470" cy="2387600"/>
          </a:xfrm>
        </p:grpSpPr>
        <p:sp>
          <p:nvSpPr>
            <p:cNvPr id="8" name="Rounded Rectangle 7"/>
            <p:cNvSpPr/>
            <p:nvPr/>
          </p:nvSpPr>
          <p:spPr>
            <a:xfrm>
              <a:off x="712431" y="2152650"/>
              <a:ext cx="4075470" cy="2387600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435" y="2315020"/>
              <a:ext cx="3663904" cy="17875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842250" y="6316152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 smtClean="0">
                <a:latin typeface="Consolas" panose="020B0609020204030204" pitchFamily="49" charset="0"/>
              </a:rPr>
              <a:t>solvingOcps#running-solve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29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build, parameterize, optimize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9786315" cy="4066288"/>
          </a:xfrm>
        </p:spPr>
        <p:txBody>
          <a:bodyPr/>
          <a:lstStyle/>
          <a:p>
            <a:r>
              <a:rPr lang="en-US" dirty="0" smtClean="0"/>
              <a:t>Speed-up when solving the same </a:t>
            </a:r>
            <a:br>
              <a:rPr lang="en-US" dirty="0" smtClean="0"/>
            </a:br>
            <a:r>
              <a:rPr lang="en-US" dirty="0" smtClean="0"/>
              <a:t>formulation with different </a:t>
            </a:r>
            <a:br>
              <a:rPr lang="en-US" dirty="0" smtClean="0"/>
            </a:br>
            <a:r>
              <a:rPr lang="en-US" dirty="0" smtClean="0"/>
              <a:t>parametrizations</a:t>
            </a:r>
          </a:p>
          <a:p>
            <a:r>
              <a:rPr lang="en-US" dirty="0" smtClean="0"/>
              <a:t>Symbolic structure costly to create. </a:t>
            </a:r>
            <a:br>
              <a:rPr lang="en-US" dirty="0" smtClean="0"/>
            </a:br>
            <a:r>
              <a:rPr lang="en-US" dirty="0" smtClean="0"/>
              <a:t>Avoid rebuilding it by running: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build</a:t>
            </a:r>
          </a:p>
          <a:p>
            <a:pPr lvl="1"/>
            <a:r>
              <a:rPr lang="en-US" dirty="0" smtClean="0"/>
              <a:t>(change parameter values)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parameterize 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optimize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4210050" y="4620443"/>
            <a:ext cx="1250950" cy="1041400"/>
          </a:xfrm>
          <a:prstGeom prst="bentConnector3">
            <a:avLst>
              <a:gd name="adj1" fmla="val 18502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97177" y="4728394"/>
            <a:ext cx="749300" cy="82867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59500" y="6316152"/>
            <a:ext cx="577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solvingOcps#build-parameterize-optimize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Arrow Connector 123"/>
          <p:cNvCxnSpPr/>
          <p:nvPr/>
        </p:nvCxnSpPr>
        <p:spPr>
          <a:xfrm flipV="1">
            <a:off x="7686022" y="3800104"/>
            <a:ext cx="0" cy="2214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35" y="850783"/>
            <a:ext cx="10316784" cy="831131"/>
          </a:xfrm>
        </p:spPr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sp>
        <p:nvSpPr>
          <p:cNvPr id="22" name="Rounded Rectangle 21"/>
          <p:cNvSpPr/>
          <p:nvPr/>
        </p:nvSpPr>
        <p:spPr>
          <a:xfrm>
            <a:off x="3762092" y="4503377"/>
            <a:ext cx="1818564" cy="1062842"/>
          </a:xfrm>
          <a:prstGeom prst="roundRect">
            <a:avLst/>
          </a:prstGeom>
          <a:solidFill>
            <a:srgbClr val="E6707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Optimal control problem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4" y="3716098"/>
            <a:ext cx="1635145" cy="1635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3699" t="22724" r="31602" b="8576"/>
          <a:stretch/>
        </p:blipFill>
        <p:spPr>
          <a:xfrm flipH="1">
            <a:off x="303741" y="1665461"/>
            <a:ext cx="1744945" cy="961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273646" y="2627363"/>
            <a:ext cx="1817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Application</a:t>
            </a:r>
            <a:endParaRPr lang="en-US" sz="1200" dirty="0">
              <a:latin typeface="Georgia"/>
              <a:cs typeface="Georgi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288158" y="5005839"/>
            <a:ext cx="138491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608244" y="4792559"/>
            <a:ext cx="953523" cy="634652"/>
          </a:xfrm>
          <a:prstGeom prst="roundRect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NLP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5903352" y="4708759"/>
            <a:ext cx="1628775" cy="382776"/>
            <a:chOff x="7154606" y="2291510"/>
            <a:chExt cx="1628775" cy="382776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7237592" y="2674285"/>
              <a:ext cx="14465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154606" y="2291510"/>
              <a:ext cx="162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/>
                  <a:cs typeface="Georgia"/>
                </a:rPr>
                <a:t>Discretization</a:t>
              </a:r>
              <a:endParaRPr lang="en-US" sz="2400" dirty="0">
                <a:latin typeface="Georgia"/>
                <a:cs typeface="Georgia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11" y="3347369"/>
            <a:ext cx="914007" cy="1361390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H="1">
            <a:off x="8126284" y="3853543"/>
            <a:ext cx="7043" cy="805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7432838" y="3116153"/>
            <a:ext cx="1367761" cy="642338"/>
          </a:xfrm>
          <a:prstGeom prst="roundRect">
            <a:avLst/>
          </a:prstGeom>
          <a:solidFill>
            <a:srgbClr val="E6707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guess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99" y="3591563"/>
            <a:ext cx="817572" cy="817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3" name="Rounded Rectangle 62"/>
          <p:cNvSpPr/>
          <p:nvPr/>
        </p:nvSpPr>
        <p:spPr>
          <a:xfrm>
            <a:off x="9300551" y="4727121"/>
            <a:ext cx="1072738" cy="630851"/>
          </a:xfrm>
          <a:prstGeom prst="roundRect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8687026" y="5073542"/>
            <a:ext cx="43811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Diamond 72"/>
          <p:cNvSpPr/>
          <p:nvPr/>
        </p:nvSpPr>
        <p:spPr>
          <a:xfrm>
            <a:off x="10817563" y="4626288"/>
            <a:ext cx="905559" cy="832516"/>
          </a:xfrm>
          <a:prstGeom prst="diamond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OK?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10404291" y="5052926"/>
            <a:ext cx="38227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13" y="349775"/>
            <a:ext cx="3419139" cy="2277588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2345660" y="1688881"/>
            <a:ext cx="3021007" cy="2653257"/>
            <a:chOff x="2497446" y="1173653"/>
            <a:chExt cx="3021007" cy="2653257"/>
          </a:xfrm>
        </p:grpSpPr>
        <p:sp>
          <p:nvSpPr>
            <p:cNvPr id="107" name="Rounded Rectangle 106"/>
            <p:cNvSpPr/>
            <p:nvPr/>
          </p:nvSpPr>
          <p:spPr>
            <a:xfrm>
              <a:off x="2497446" y="1173653"/>
              <a:ext cx="3021007" cy="26532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963713" y="1325196"/>
              <a:ext cx="2282853" cy="2336799"/>
              <a:chOff x="2528094" y="2238177"/>
              <a:chExt cx="2282853" cy="233679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528094" y="2611434"/>
                <a:ext cx="2282853" cy="1963542"/>
                <a:chOff x="7104112" y="462878"/>
                <a:chExt cx="6494062" cy="5585714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4112" y="2225839"/>
                  <a:ext cx="2926439" cy="3822753"/>
                </a:xfrm>
                <a:prstGeom prst="rect">
                  <a:avLst/>
                </a:prstGeom>
              </p:spPr>
            </p:pic>
            <p:grpSp>
              <p:nvGrpSpPr>
                <p:cNvPr id="31" name="Group 30"/>
                <p:cNvGrpSpPr/>
                <p:nvPr/>
              </p:nvGrpSpPr>
              <p:grpSpPr>
                <a:xfrm>
                  <a:off x="8447886" y="462878"/>
                  <a:ext cx="5150288" cy="2536710"/>
                  <a:chOff x="8784493" y="-55643"/>
                  <a:chExt cx="5150288" cy="2536710"/>
                </a:xfrm>
              </p:grpSpPr>
              <p:sp>
                <p:nvSpPr>
                  <p:cNvPr id="32" name="Cloud 31"/>
                  <p:cNvSpPr/>
                  <p:nvPr/>
                </p:nvSpPr>
                <p:spPr>
                  <a:xfrm>
                    <a:off x="8784493" y="-55643"/>
                    <a:ext cx="5150288" cy="2381002"/>
                  </a:xfrm>
                  <a:prstGeom prst="cloud">
                    <a:avLst/>
                  </a:prstGeom>
                  <a:solidFill>
                    <a:srgbClr val="949494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 smtClean="0"/>
                      <a:t>What is the best performance of my machine?</a:t>
                    </a:r>
                    <a:endParaRPr lang="en-US" sz="1050" dirty="0"/>
                  </a:p>
                </p:txBody>
              </p:sp>
              <p:sp>
                <p:nvSpPr>
                  <p:cNvPr id="34" name="Isosceles Triangle 33"/>
                  <p:cNvSpPr/>
                  <p:nvPr/>
                </p:nvSpPr>
                <p:spPr>
                  <a:xfrm rot="12401232">
                    <a:off x="9809018" y="2053557"/>
                    <a:ext cx="237506" cy="427510"/>
                  </a:xfrm>
                  <a:prstGeom prst="triangle">
                    <a:avLst/>
                  </a:prstGeom>
                  <a:solidFill>
                    <a:srgbClr val="949494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8" name="Rectangle 97"/>
              <p:cNvSpPr/>
              <p:nvPr/>
            </p:nvSpPr>
            <p:spPr>
              <a:xfrm>
                <a:off x="3104615" y="2238177"/>
                <a:ext cx="9044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latin typeface="Georgia"/>
                    <a:cs typeface="Georgia"/>
                  </a:rPr>
                  <a:t>Engineer</a:t>
                </a:r>
                <a:endParaRPr lang="en-US" dirty="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176213" y="3047096"/>
            <a:ext cx="0" cy="579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9595" y="5351243"/>
            <a:ext cx="1817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Model</a:t>
            </a:r>
            <a:endParaRPr lang="en-US" sz="1200" dirty="0">
              <a:latin typeface="Georgia"/>
              <a:cs typeface="Georgi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495081" y="5157022"/>
            <a:ext cx="1817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/>
                <a:cs typeface="Georgia"/>
              </a:rPr>
              <a:t>Question</a:t>
            </a:r>
            <a:endParaRPr lang="en-US" sz="1200" dirty="0">
              <a:latin typeface="Georgia"/>
              <a:cs typeface="Georgia"/>
            </a:endParaRPr>
          </a:p>
        </p:txBody>
      </p:sp>
      <p:cxnSp>
        <p:nvCxnSpPr>
          <p:cNvPr id="112" name="Elbow Connector 111"/>
          <p:cNvCxnSpPr>
            <a:stCxn id="73" idx="0"/>
            <a:endCxn id="95" idx="3"/>
          </p:cNvCxnSpPr>
          <p:nvPr/>
        </p:nvCxnSpPr>
        <p:spPr>
          <a:xfrm rot="16200000" flipV="1">
            <a:off x="9444139" y="2800083"/>
            <a:ext cx="3137719" cy="51469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3" idx="2"/>
            <a:endCxn id="37" idx="2"/>
          </p:cNvCxnSpPr>
          <p:nvPr/>
        </p:nvCxnSpPr>
        <p:spPr>
          <a:xfrm rot="5400000" flipH="1">
            <a:off x="6167259" y="355721"/>
            <a:ext cx="107561" cy="10098606"/>
          </a:xfrm>
          <a:prstGeom prst="bentConnector3">
            <a:avLst>
              <a:gd name="adj1" fmla="val -52718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1324187" y="4154904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yes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324187" y="5458804"/>
            <a:ext cx="57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no</a:t>
            </a:r>
            <a:endParaRPr lang="en-US" sz="2400" dirty="0">
              <a:latin typeface="Georgia"/>
              <a:cs typeface="Georgia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4629953" y="5637532"/>
            <a:ext cx="0" cy="382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8133327" y="5628242"/>
            <a:ext cx="0" cy="382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45170" y="2924413"/>
            <a:ext cx="3806068" cy="2372588"/>
            <a:chOff x="1828496" y="3055030"/>
            <a:chExt cx="3806068" cy="2372588"/>
          </a:xfrm>
        </p:grpSpPr>
        <p:sp>
          <p:nvSpPr>
            <p:cNvPr id="22" name="Rounded Rectangle 21"/>
            <p:cNvSpPr/>
            <p:nvPr/>
          </p:nvSpPr>
          <p:spPr>
            <a:xfrm>
              <a:off x="1828496" y="3055030"/>
              <a:ext cx="3806068" cy="2372588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sv-SE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sv-SE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sv-SE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908966" y="3128555"/>
              <a:ext cx="3668874" cy="1926772"/>
            </a:xfrm>
            <a:prstGeom prst="roundRect">
              <a:avLst>
                <a:gd name="adj" fmla="val 337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2792" y="3746041"/>
              <a:ext cx="3580621" cy="12819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217" y="3174010"/>
              <a:ext cx="3563621" cy="50118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the results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r>
              <a:rPr lang="en-US" dirty="0" err="1" smtClean="0"/>
              <a:t>behavs</a:t>
            </a:r>
            <a:r>
              <a:rPr lang="en-US" dirty="0" smtClean="0"/>
              <a:t> in the same way</a:t>
            </a:r>
            <a:br>
              <a:rPr lang="en-US" dirty="0" smtClean="0"/>
            </a:br>
            <a:r>
              <a:rPr lang="en-US" dirty="0" smtClean="0"/>
              <a:t>as simulation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90154" y="1234673"/>
            <a:ext cx="3247371" cy="4741585"/>
            <a:chOff x="5942349" y="881975"/>
            <a:chExt cx="3247371" cy="4741585"/>
          </a:xfrm>
        </p:grpSpPr>
        <p:sp>
          <p:nvSpPr>
            <p:cNvPr id="9" name="Rounded Rectangle 8"/>
            <p:cNvSpPr/>
            <p:nvPr/>
          </p:nvSpPr>
          <p:spPr>
            <a:xfrm>
              <a:off x="5942349" y="881975"/>
              <a:ext cx="3247371" cy="4741585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Output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46075" y="999226"/>
              <a:ext cx="2815046" cy="4225917"/>
            </a:xfrm>
            <a:prstGeom prst="roundRect">
              <a:avLst>
                <a:gd name="adj" fmla="val 337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7861" y="1088998"/>
              <a:ext cx="2771474" cy="1482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0154" y="2520528"/>
              <a:ext cx="2738322" cy="260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796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Pareto optimal 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optimal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>
              <a:latin typeface="Consolas" panose="020B0609020204030204" pitchFamily="49" charset="0"/>
              <a:hlinkClick r:id="rId2"/>
            </a:endParaRPr>
          </a:p>
          <a:p>
            <a:endParaRPr lang="en-US" dirty="0">
              <a:latin typeface="Consolas" panose="020B0609020204030204" pitchFamily="49" charset="0"/>
              <a:hlinkClick r:id="rId2"/>
            </a:endParaRPr>
          </a:p>
          <a:p>
            <a:endParaRPr lang="en-US" dirty="0" smtClean="0">
              <a:latin typeface="Consolas" panose="020B0609020204030204" pitchFamily="49" charset="0"/>
              <a:hlinkClick r:id="rId2"/>
            </a:endParaRPr>
          </a:p>
          <a:p>
            <a:endParaRPr lang="en-US" dirty="0">
              <a:latin typeface="Consolas" panose="020B0609020204030204" pitchFamily="49" charset="0"/>
              <a:hlinkClick r:id="rId2"/>
            </a:endParaRPr>
          </a:p>
          <a:p>
            <a:endParaRPr lang="en-US" dirty="0" smtClean="0">
              <a:latin typeface="Consolas" panose="020B0609020204030204" pitchFamily="49" charset="0"/>
              <a:hlinkClick r:id="rId2"/>
            </a:endParaRPr>
          </a:p>
          <a:p>
            <a:endParaRPr lang="en-US" dirty="0">
              <a:latin typeface="Consolas" panose="020B0609020204030204" pitchFamily="49" charset="0"/>
              <a:hlinkClick r:id="rId2"/>
            </a:endParaRPr>
          </a:p>
          <a:p>
            <a:endParaRPr lang="en-US" dirty="0" smtClean="0">
              <a:latin typeface="Consolas" panose="020B0609020204030204" pitchFamily="49" charset="0"/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hlinkClick r:id="rId2"/>
              </a:rPr>
              <a:t>https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://www.yoptimalcontrol.se//</a:t>
            </a:r>
            <a:r>
              <a:rPr lang="en-US" dirty="0" smtClean="0">
                <a:latin typeface="Consolas" panose="020B0609020204030204" pitchFamily="49" charset="0"/>
                <a:hlinkClick r:id="rId2"/>
              </a:rPr>
              <a:t>brysonPareto</a:t>
            </a:r>
            <a:r>
              <a:rPr lang="en-US" dirty="0" smtClean="0"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59" y="1830357"/>
            <a:ext cx="4142841" cy="3293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669" y="1825383"/>
            <a:ext cx="1979035" cy="3109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400" y="1912998"/>
            <a:ext cx="3871906" cy="31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Planned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MPC, Simulink, Parameter estimation, Set-point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not mentioned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Control signal parametrization</a:t>
            </a:r>
          </a:p>
          <a:p>
            <a:r>
              <a:rPr lang="en-US" dirty="0" smtClean="0"/>
              <a:t>Non-differentiable </a:t>
            </a:r>
            <a:r>
              <a:rPr lang="en-US" dirty="0" smtClean="0"/>
              <a:t>equations</a:t>
            </a:r>
          </a:p>
          <a:p>
            <a:pPr lvl="1"/>
            <a:r>
              <a:rPr lang="en-US" dirty="0" smtClean="0"/>
              <a:t>Saturations</a:t>
            </a:r>
          </a:p>
          <a:p>
            <a:pPr lvl="1"/>
            <a:r>
              <a:rPr lang="en-US" dirty="0" smtClean="0"/>
              <a:t>Switching</a:t>
            </a:r>
          </a:p>
          <a:p>
            <a:r>
              <a:rPr lang="en-US" dirty="0" smtClean="0"/>
              <a:t>Integral constraints</a:t>
            </a:r>
          </a:p>
          <a:p>
            <a:r>
              <a:rPr lang="en-US" dirty="0" smtClean="0"/>
              <a:t>Derivative constraints</a:t>
            </a:r>
          </a:p>
          <a:p>
            <a:r>
              <a:rPr lang="en-US" dirty="0" smtClean="0"/>
              <a:t>When integral and derivative constraints fail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29" y="1029124"/>
            <a:ext cx="9621566" cy="147002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Yoptimization</a:t>
            </a:r>
            <a:r>
              <a:rPr lang="en-US" sz="3200" dirty="0" smtClean="0"/>
              <a:t> completed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27129" y="2683823"/>
            <a:ext cx="9621566" cy="140722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0" spc="100" dirty="0" smtClean="0">
                <a:latin typeface="Consolas" panose="020B0609020204030204" pitchFamily="49" charset="0"/>
              </a:rPr>
              <a:t>www.yoptimalcontrol.se</a:t>
            </a:r>
            <a:r>
              <a:rPr lang="en-US" b="0" spc="100" dirty="0">
                <a:latin typeface="Consolas" panose="020B0609020204030204" pitchFamily="49" charset="0"/>
              </a:rPr>
              <a:t/>
            </a:r>
            <a:br>
              <a:rPr lang="en-US" b="0" spc="100" dirty="0">
                <a:latin typeface="Consolas" panose="020B0609020204030204" pitchFamily="49" charset="0"/>
              </a:rPr>
            </a:br>
            <a:r>
              <a:rPr lang="en-US" b="0" spc="100" dirty="0" smtClean="0">
                <a:latin typeface="Consolas" panose="020B0609020204030204" pitchFamily="49" charset="0"/>
              </a:rPr>
              <a:t>emobilitycentre.se</a:t>
            </a:r>
            <a:endParaRPr lang="en-US" sz="2400" spc="1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479529" y="4542946"/>
            <a:ext cx="9621566" cy="1618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latin typeface="KorolevLiU Medium" panose="00000600000000000000" pitchFamily="50" charset="0"/>
              </a:rPr>
              <a:t>viktor.leek@liu.se</a:t>
            </a:r>
            <a:endParaRPr lang="en-US" sz="1800" dirty="0">
              <a:latin typeface="KorolevLiU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provide an initial guess for Goddard rocket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Consolas" panose="020B0609020204030204" pitchFamily="49" charset="0"/>
              </a:rPr>
              <a:t>https</a:t>
            </a:r>
            <a:r>
              <a:rPr lang="en-US">
                <a:latin typeface="Consolas" panose="020B0609020204030204" pitchFamily="49" charset="0"/>
              </a:rPr>
              <a:t>://</a:t>
            </a:r>
            <a:r>
              <a:rPr lang="en-US" smtClean="0">
                <a:latin typeface="Consolas" panose="020B0609020204030204" pitchFamily="49" charset="0"/>
              </a:rPr>
              <a:t>www.yoptimalcontrol.se/goddardLanding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TITLE/LECTURER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55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YopSystem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KorolevLiU Medium" panose="00000600000000000000" pitchFamily="50" charset="0"/>
              </a:rPr>
              <a:t>The model class</a:t>
            </a:r>
          </a:p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www.yoptimalcontrol.se//yopSystem </a:t>
            </a:r>
            <a:endParaRPr lang="en-US" dirty="0">
              <a:latin typeface="Consolas" panose="020B0609020204030204" pitchFamily="49" charset="0"/>
              <a:cs typeface="Georgia"/>
            </a:endParaRPr>
          </a:p>
          <a:p>
            <a:endParaRPr lang="en-US" dirty="0">
              <a:latin typeface="KorolevLiU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YopSystem</a:t>
            </a:r>
            <a:r>
              <a:rPr lang="en-US" dirty="0" smtClean="0">
                <a:latin typeface="Consolas" panose="020B0609020204030204" pitchFamily="49" charset="0"/>
              </a:rPr>
              <a:t> – </a:t>
            </a:r>
            <a:r>
              <a:rPr lang="en-US" sz="2000" dirty="0" smtClean="0">
                <a:latin typeface="Consolas" panose="020B0609020204030204" pitchFamily="49" charset="0"/>
              </a:rPr>
              <a:t>Semi explicit index-1 DAEs</a:t>
            </a:r>
            <a:endParaRPr lang="en-US" sz="20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39141" y="2923902"/>
                <a:ext cx="36813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Georgia"/>
                    <a:cs typeface="Georgia"/>
                  </a:rPr>
                  <a:t> </a:t>
                </a:r>
                <a:endParaRPr lang="en-US" sz="3200" dirty="0">
                  <a:latin typeface="Georgia"/>
                  <a:cs typeface="Georgia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1" y="2923902"/>
                <a:ext cx="3681350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84414" y="2207852"/>
            <a:ext cx="221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Independent variable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7654" y="4771459"/>
            <a:ext cx="694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state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8759" y="1767961"/>
            <a:ext cx="181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Georgia"/>
                <a:cs typeface="Georgia"/>
              </a:rPr>
              <a:t>a</a:t>
            </a:r>
            <a:r>
              <a:rPr lang="en-US" sz="1600" dirty="0" smtClean="0">
                <a:latin typeface="Georgia"/>
                <a:cs typeface="Georgia"/>
              </a:rPr>
              <a:t>lgebraic variable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1658" y="5008317"/>
            <a:ext cx="181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control signal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0560" y="1937238"/>
            <a:ext cx="181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External input/exogenous variable</a:t>
            </a:r>
            <a:endParaRPr lang="en-US" sz="1600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3" y="4555196"/>
            <a:ext cx="181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eorgia"/>
                <a:cs typeface="Georgia"/>
              </a:rPr>
              <a:t>parameter</a:t>
            </a:r>
            <a:endParaRPr lang="en-US" sz="1600" dirty="0">
              <a:latin typeface="Georgia"/>
              <a:cs typeface="Georgi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50718" y="2600696"/>
            <a:ext cx="641268" cy="567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28210" y="2153563"/>
            <a:ext cx="0" cy="881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035633" y="2725387"/>
            <a:ext cx="489854" cy="363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50871" y="3895106"/>
            <a:ext cx="1243936" cy="884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85456" y="3927637"/>
            <a:ext cx="0" cy="920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280560" y="4020204"/>
            <a:ext cx="339931" cy="534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156481" y="2607502"/>
            <a:ext cx="3626000" cy="2286248"/>
            <a:chOff x="7667181" y="2615391"/>
            <a:chExt cx="4115300" cy="2594759"/>
          </a:xfrm>
        </p:grpSpPr>
        <p:sp>
          <p:nvSpPr>
            <p:cNvPr id="30" name="Rounded Rectangle 29"/>
            <p:cNvSpPr/>
            <p:nvPr/>
          </p:nvSpPr>
          <p:spPr>
            <a:xfrm>
              <a:off x="7667181" y="2615391"/>
              <a:ext cx="4115300" cy="2594759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840" y="2768235"/>
              <a:ext cx="3745559" cy="1748797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9909976" y="6316152"/>
            <a:ext cx="179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/yopSystem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187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35" y="631091"/>
            <a:ext cx="10316784" cy="831131"/>
          </a:xfrm>
        </p:spPr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YopSystem</a:t>
            </a:r>
            <a:r>
              <a:rPr lang="en-US" dirty="0" smtClean="0">
                <a:latin typeface="Consolas" panose="020B0609020204030204" pitchFamily="49" charset="0"/>
              </a:rPr>
              <a:t> - </a:t>
            </a:r>
            <a:r>
              <a:rPr lang="en-US" dirty="0" smtClean="0">
                <a:latin typeface="KorolevLiU Medium" panose="00000600000000000000" pitchFamily="50" charset="0"/>
              </a:rPr>
              <a:t>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TITLE/LECTURER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9909976" y="6316152"/>
            <a:ext cx="179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/yopSystem</a:t>
            </a:r>
            <a:endParaRPr lang="en-US" dirty="0">
              <a:latin typeface="Consolas" panose="020B0609020204030204" pitchFamily="49" charset="0"/>
              <a:cs typeface="Georgi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61952" y="1347850"/>
            <a:ext cx="6240483" cy="4655128"/>
            <a:chOff x="2992582" y="1347850"/>
            <a:chExt cx="6240483" cy="4655128"/>
          </a:xfrm>
        </p:grpSpPr>
        <p:sp>
          <p:nvSpPr>
            <p:cNvPr id="8" name="Rounded Rectangle 7"/>
            <p:cNvSpPr/>
            <p:nvPr/>
          </p:nvSpPr>
          <p:spPr>
            <a:xfrm>
              <a:off x="2992582" y="1347850"/>
              <a:ext cx="6240483" cy="4655128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Output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2274" y="1537855"/>
              <a:ext cx="5803299" cy="4048990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4423558" y="4032043"/>
            <a:ext cx="332511" cy="1442481"/>
          </a:xfrm>
          <a:prstGeom prst="roundRect">
            <a:avLst/>
          </a:prstGeom>
          <a:solidFill>
            <a:srgbClr val="25B6A1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4285" y="4465306"/>
            <a:ext cx="2024743" cy="57595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Customizable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34196" y="4738946"/>
            <a:ext cx="17002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a model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TITLE/LECTURER</a:t>
            </a:r>
            <a:endParaRPr lang="sv-SE" dirty="0"/>
          </a:p>
        </p:txBody>
      </p:sp>
      <p:grpSp>
        <p:nvGrpSpPr>
          <p:cNvPr id="14" name="Group 13"/>
          <p:cNvGrpSpPr/>
          <p:nvPr/>
        </p:nvGrpSpPr>
        <p:grpSpPr>
          <a:xfrm>
            <a:off x="979713" y="1760823"/>
            <a:ext cx="8243793" cy="1203439"/>
            <a:chOff x="921781" y="3622850"/>
            <a:chExt cx="9999898" cy="1459797"/>
          </a:xfrm>
        </p:grpSpPr>
        <p:sp>
          <p:nvSpPr>
            <p:cNvPr id="8" name="Rounded Rectangle 7"/>
            <p:cNvSpPr/>
            <p:nvPr/>
          </p:nvSpPr>
          <p:spPr>
            <a:xfrm>
              <a:off x="921781" y="3622850"/>
              <a:ext cx="9999898" cy="1459797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4065" y="3771084"/>
              <a:ext cx="9750693" cy="90780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754592" y="6316152"/>
            <a:ext cx="347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>
                <a:latin typeface="Consolas" panose="020B0609020204030204" pitchFamily="49" charset="0"/>
                <a:cs typeface="Georgia"/>
              </a:rPr>
              <a:t>yopSystem#the-model-entry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79713" y="3206952"/>
            <a:ext cx="3626000" cy="2286248"/>
            <a:chOff x="7667181" y="2615391"/>
            <a:chExt cx="4115300" cy="2594759"/>
          </a:xfrm>
        </p:grpSpPr>
        <p:sp>
          <p:nvSpPr>
            <p:cNvPr id="12" name="Rounded Rectangle 11"/>
            <p:cNvSpPr/>
            <p:nvPr/>
          </p:nvSpPr>
          <p:spPr>
            <a:xfrm>
              <a:off x="7667181" y="2615391"/>
              <a:ext cx="4115300" cy="2594759"/>
            </a:xfrm>
            <a:prstGeom prst="roundRect">
              <a:avLst>
                <a:gd name="adj" fmla="val 22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syntax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2840" y="2768235"/>
              <a:ext cx="3745559" cy="1748797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6531429" y="2096365"/>
            <a:ext cx="273132" cy="315410"/>
          </a:xfrm>
          <a:prstGeom prst="roundRect">
            <a:avLst/>
          </a:prstGeom>
          <a:solidFill>
            <a:srgbClr val="E6707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67995" y="2464130"/>
            <a:ext cx="0" cy="1591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717968" y="4112057"/>
            <a:ext cx="2024743" cy="575954"/>
          </a:xfrm>
          <a:prstGeom prst="roundRect">
            <a:avLst/>
          </a:prstGeom>
          <a:solidFill>
            <a:srgbClr val="E18F8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Always include first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63938" y="2096365"/>
            <a:ext cx="1620981" cy="315410"/>
          </a:xfrm>
          <a:prstGeom prst="roundRect">
            <a:avLst/>
          </a:prstGeom>
          <a:solidFill>
            <a:srgbClr val="25B6A1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682348" y="2004651"/>
            <a:ext cx="2024743" cy="57595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Remove unnecessary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593294" y="2292628"/>
            <a:ext cx="10511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3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1151" y="2125682"/>
            <a:ext cx="9933515" cy="3046021"/>
          </a:xfrm>
          <a:prstGeom prst="roundRect">
            <a:avLst>
              <a:gd name="adj" fmla="val 2251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Syntax 1 – reorder arguments using an anonymous function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file does not match the argument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B002-9338-DE4D-B65D-1E23DE0DA08F}" type="datetime1">
              <a:rPr lang="sv-SE" smtClean="0"/>
              <a:pPr/>
              <a:t>2019-05-07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TITLE/LECTURER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55" y="2257868"/>
            <a:ext cx="9210205" cy="2407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8823" y="6316152"/>
            <a:ext cx="804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Georgia"/>
              </a:rPr>
              <a:t>/</a:t>
            </a:r>
            <a:r>
              <a:rPr lang="en-US" dirty="0">
                <a:latin typeface="Consolas" panose="020B0609020204030204" pitchFamily="49" charset="0"/>
                <a:cs typeface="Georgia"/>
              </a:rPr>
              <a:t>yopSystem#when-the-model-file-do-not-match-the-argument-order</a:t>
            </a:r>
          </a:p>
        </p:txBody>
      </p:sp>
    </p:spTree>
    <p:extLst>
      <p:ext uri="{BB962C8B-B14F-4D97-AF65-F5344CB8AC3E}">
        <p14:creationId xmlns:p14="http://schemas.microsoft.com/office/powerpoint/2010/main" val="97456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IU Färger 3">
      <a:dk1>
        <a:sysClr val="windowText" lastClr="000000"/>
      </a:dk1>
      <a:lt1>
        <a:sysClr val="window" lastClr="FFFFFF"/>
      </a:lt1>
      <a:dk2>
        <a:srgbClr val="646464"/>
      </a:dk2>
      <a:lt2>
        <a:srgbClr val="C8C8C8"/>
      </a:lt2>
      <a:accent1>
        <a:srgbClr val="1BC8A6"/>
      </a:accent1>
      <a:accent2>
        <a:srgbClr val="43D9C0"/>
      </a:accent2>
      <a:accent3>
        <a:srgbClr val="70E4D2"/>
      </a:accent3>
      <a:accent4>
        <a:srgbClr val="A5F0E4"/>
      </a:accent4>
      <a:accent5>
        <a:srgbClr val="C3F3EC"/>
      </a:accent5>
      <a:accent6>
        <a:srgbClr val="1EBCC8"/>
      </a:accent6>
      <a:hlink>
        <a:srgbClr val="14A3E1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9E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>
            <a:latin typeface="Georgia"/>
            <a:cs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0A679DA-2C76-9043-8ED2-C53039FA714E}" vid="{27DD245F-8214-3A4F-959D-7D0E0FE409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 presentation Widescreen Korolev</Template>
  <TotalTime>961</TotalTime>
  <Words>597</Words>
  <Application>Microsoft Office PowerPoint</Application>
  <PresentationFormat>Widescreen</PresentationFormat>
  <Paragraphs>548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Consolas</vt:lpstr>
      <vt:lpstr>Georgia</vt:lpstr>
      <vt:lpstr>KorolevLiU</vt:lpstr>
      <vt:lpstr>KorolevLiU Medium</vt:lpstr>
      <vt:lpstr>Segoe UI Light</vt:lpstr>
      <vt:lpstr>Office-tema</vt:lpstr>
      <vt:lpstr>yop</vt:lpstr>
      <vt:lpstr>Yet another optimal control problem parser</vt:lpstr>
      <vt:lpstr>Background</vt:lpstr>
      <vt:lpstr>Workflow</vt:lpstr>
      <vt:lpstr>YopSystem</vt:lpstr>
      <vt:lpstr>YopSystem – Semi explicit index-1 DAEs</vt:lpstr>
      <vt:lpstr>YopSystem - Properties</vt:lpstr>
      <vt:lpstr>Providing a model file</vt:lpstr>
      <vt:lpstr>If the file does not match the argument pattern</vt:lpstr>
      <vt:lpstr>If the file does not match the argument pattern</vt:lpstr>
      <vt:lpstr>The independent variable</vt:lpstr>
      <vt:lpstr>Connecting models - YopSystem</vt:lpstr>
      <vt:lpstr>Maps, look-up tables</vt:lpstr>
      <vt:lpstr>Simulation in Yop</vt:lpstr>
      <vt:lpstr>Simulatable systems</vt:lpstr>
      <vt:lpstr>Running a simulation</vt:lpstr>
      <vt:lpstr>Numerical results</vt:lpstr>
      <vt:lpstr>Symbolic signals and plotting</vt:lpstr>
      <vt:lpstr>Simulation example: Control of double-integrator</vt:lpstr>
      <vt:lpstr>Optimal control</vt:lpstr>
      <vt:lpstr>Supported systems</vt:lpstr>
      <vt:lpstr>Specifying timepoints</vt:lpstr>
      <vt:lpstr>Objective and constraints</vt:lpstr>
      <vt:lpstr>Objective</vt:lpstr>
      <vt:lpstr>Constraints</vt:lpstr>
      <vt:lpstr>Box constraints – bounds on variables</vt:lpstr>
      <vt:lpstr>strict() path constraint</vt:lpstr>
      <vt:lpstr>Why not always strict?</vt:lpstr>
      <vt:lpstr>A strict example</vt:lpstr>
      <vt:lpstr>Scaling</vt:lpstr>
      <vt:lpstr>Scaling</vt:lpstr>
      <vt:lpstr>Finding an initial guess</vt:lpstr>
      <vt:lpstr>Finding an initial guess</vt:lpstr>
      <vt:lpstr>Using simulation</vt:lpstr>
      <vt:lpstr>Using a solution to another optimization problem</vt:lpstr>
      <vt:lpstr>Using YopInitialGuess </vt:lpstr>
      <vt:lpstr>Solving OCPs</vt:lpstr>
      <vt:lpstr>Solving OCPs</vt:lpstr>
      <vt:lpstr>build, parameterize, optimize</vt:lpstr>
      <vt:lpstr>Obtaining the results</vt:lpstr>
      <vt:lpstr>Pareto optimal solutions</vt:lpstr>
      <vt:lpstr>Pareto optimal solutions</vt:lpstr>
      <vt:lpstr>Planned features</vt:lpstr>
      <vt:lpstr>Topics not mentioned</vt:lpstr>
      <vt:lpstr>Yoptimization completed</vt:lpstr>
      <vt:lpstr>Exercise: provide an initial guess for Goddard rocket</vt:lpstr>
    </vt:vector>
  </TitlesOfParts>
  <Manager/>
  <Company>Linköpings universitet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Yop</dc:title>
  <dc:subject/>
  <dc:creator>Viktor Leek</dc:creator>
  <cp:keywords/>
  <dc:description/>
  <cp:lastModifiedBy>Viktor Leek</cp:lastModifiedBy>
  <cp:revision>86</cp:revision>
  <dcterms:created xsi:type="dcterms:W3CDTF">2019-05-06T08:40:21Z</dcterms:created>
  <dcterms:modified xsi:type="dcterms:W3CDTF">2019-05-07T08:01:23Z</dcterms:modified>
  <cp:category/>
</cp:coreProperties>
</file>